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70" r:id="rId11"/>
    <p:sldId id="269" r:id="rId12"/>
    <p:sldId id="268" r:id="rId13"/>
    <p:sldId id="265" r:id="rId14"/>
    <p:sldId id="267" r:id="rId15"/>
    <p:sldId id="273" r:id="rId16"/>
    <p:sldId id="272" r:id="rId17"/>
    <p:sldId id="271" r:id="rId18"/>
    <p:sldId id="275" r:id="rId19"/>
    <p:sldId id="276" r:id="rId20"/>
    <p:sldId id="277" r:id="rId21"/>
    <p:sldId id="274" r:id="rId22"/>
    <p:sldId id="266" r:id="rId23"/>
    <p:sldId id="281" r:id="rId24"/>
    <p:sldId id="280" r:id="rId25"/>
    <p:sldId id="279" r:id="rId26"/>
    <p:sldId id="284" r:id="rId27"/>
    <p:sldId id="278" r:id="rId28"/>
    <p:sldId id="283" r:id="rId29"/>
    <p:sldId id="282" r:id="rId30"/>
    <p:sldId id="290" r:id="rId31"/>
    <p:sldId id="289" r:id="rId32"/>
    <p:sldId id="288" r:id="rId33"/>
    <p:sldId id="287" r:id="rId34"/>
    <p:sldId id="286" r:id="rId35"/>
    <p:sldId id="285" r:id="rId36"/>
    <p:sldId id="295" r:id="rId37"/>
    <p:sldId id="294" r:id="rId38"/>
    <p:sldId id="293" r:id="rId39"/>
    <p:sldId id="292" r:id="rId40"/>
    <p:sldId id="296" r:id="rId41"/>
    <p:sldId id="291"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85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F181-6F82-4C78-9DC6-0CFFE222A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047217-0C21-4E58-830D-D8D2296950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8C12F64-C1D9-4223-B3C0-9C8A02CE392E}"/>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5" name="Footer Placeholder 4">
            <a:extLst>
              <a:ext uri="{FF2B5EF4-FFF2-40B4-BE49-F238E27FC236}">
                <a16:creationId xmlns:a16="http://schemas.microsoft.com/office/drawing/2014/main" id="{D5A71057-D65C-4DC5-8B15-541E5E0222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1F3862-EEAD-4705-B30F-F28A25E74679}"/>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113243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370E-36F9-4B55-A0F5-5499741E8B0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B1013FA-5F48-41A7-B1AF-22C6E87F47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804AE1-0439-4337-A0A7-F95C10FE02CE}"/>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5" name="Footer Placeholder 4">
            <a:extLst>
              <a:ext uri="{FF2B5EF4-FFF2-40B4-BE49-F238E27FC236}">
                <a16:creationId xmlns:a16="http://schemas.microsoft.com/office/drawing/2014/main" id="{520D0D42-CB7B-4B90-8F52-4F954646EC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EDD805-2AE3-48D0-B612-F3CA6040F028}"/>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271908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54289-C49B-4C1C-BA86-99DF92270F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0DA3D4-8A10-44C4-B87D-E2CC857DED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FE10A5-BCEC-42D2-A246-02C7F8CE391B}"/>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5" name="Footer Placeholder 4">
            <a:extLst>
              <a:ext uri="{FF2B5EF4-FFF2-40B4-BE49-F238E27FC236}">
                <a16:creationId xmlns:a16="http://schemas.microsoft.com/office/drawing/2014/main" id="{4517E8E4-E90A-41BA-B10A-4C5B8E9F95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6D7CE5-5E77-48C9-9670-3174F738E7DB}"/>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24691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62BD-86C7-4FB1-A90B-1DD9EA59A39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805306-3C0D-4B04-BD1C-409062E846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3F45E9-3305-4FEB-826D-5F84E612A710}"/>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5" name="Footer Placeholder 4">
            <a:extLst>
              <a:ext uri="{FF2B5EF4-FFF2-40B4-BE49-F238E27FC236}">
                <a16:creationId xmlns:a16="http://schemas.microsoft.com/office/drawing/2014/main" id="{E3542225-746A-49BE-8B32-A32B8845CE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D811C5-46E6-47B5-842D-60B595CBAE70}"/>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65814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3B72-CE04-47BA-8133-3E299745B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638CEFB-F48B-4737-B57F-6333AF1BA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9D9540-31EE-4EF2-A1ED-E157F43CD842}"/>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5" name="Footer Placeholder 4">
            <a:extLst>
              <a:ext uri="{FF2B5EF4-FFF2-40B4-BE49-F238E27FC236}">
                <a16:creationId xmlns:a16="http://schemas.microsoft.com/office/drawing/2014/main" id="{6FEF7AA9-C73F-4E7D-ACEE-C0F84BB2A6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494EC4-5636-4319-B480-55C3AF21C32B}"/>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42244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CF1C-0B8C-42D6-81D6-4EF4F0358D4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193556-DD1D-46F5-979B-4AC0F4F841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3A06F34-931F-4615-AAB2-612E43CDDD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14152B-970C-4637-91A2-72AF49493E60}"/>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6" name="Footer Placeholder 5">
            <a:extLst>
              <a:ext uri="{FF2B5EF4-FFF2-40B4-BE49-F238E27FC236}">
                <a16:creationId xmlns:a16="http://schemas.microsoft.com/office/drawing/2014/main" id="{1B139134-E828-4C1F-83D8-D6BCD66A9C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3CCC41-53CF-4D24-8A45-69938740F7C0}"/>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58942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039A-B1B0-43AF-ADD8-4647CCE25E1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D08A93-7D97-438E-9F4B-13E2CA73C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CB1297-3993-4D99-83BD-A9A38132C2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022CE01-8433-461E-8C25-B70A32916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844EE1-4E6D-46E9-AE26-248E87A566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DD2C200-595D-4A5D-A66F-93C2395312E8}"/>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8" name="Footer Placeholder 7">
            <a:extLst>
              <a:ext uri="{FF2B5EF4-FFF2-40B4-BE49-F238E27FC236}">
                <a16:creationId xmlns:a16="http://schemas.microsoft.com/office/drawing/2014/main" id="{4CB2BC53-1095-41E2-974F-402C57F91ED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F850EEB-DA00-45A4-A761-DCDBF7C734FD}"/>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290654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7F1A-CFD8-432D-8EDD-F45E48C64A0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20E636C-53B3-4C02-89EE-105E50ECD70E}"/>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4" name="Footer Placeholder 3">
            <a:extLst>
              <a:ext uri="{FF2B5EF4-FFF2-40B4-BE49-F238E27FC236}">
                <a16:creationId xmlns:a16="http://schemas.microsoft.com/office/drawing/2014/main" id="{C0452628-397B-4539-AF7A-867D7D4E634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B7A4E56-55E5-4F56-A449-FF9A1089F9B1}"/>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389604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9FF8B-77D7-4979-AEB1-F8057BB37DC2}"/>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3" name="Footer Placeholder 2">
            <a:extLst>
              <a:ext uri="{FF2B5EF4-FFF2-40B4-BE49-F238E27FC236}">
                <a16:creationId xmlns:a16="http://schemas.microsoft.com/office/drawing/2014/main" id="{3F0F31A7-D203-4C27-9447-D221C17A9DD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A93B422-9E89-4A44-B2AA-4B6B882ED17A}"/>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114991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93DA-2219-44C6-B5B5-C55140846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E45EA43-38F2-4BEC-8B05-5ABFEFBE0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CD7EFD8-62F6-426C-B15D-052D23E25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BFA1AE-AF10-4273-99DB-DE092F868490}"/>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6" name="Footer Placeholder 5">
            <a:extLst>
              <a:ext uri="{FF2B5EF4-FFF2-40B4-BE49-F238E27FC236}">
                <a16:creationId xmlns:a16="http://schemas.microsoft.com/office/drawing/2014/main" id="{11E147EF-23E5-416F-9FB1-F367C221DB2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8AF1ED2-F8A1-4D7D-85C9-4675E6925AEB}"/>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166795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A783-1342-4E87-BD5A-2B8136C49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46274E7-CDEA-4C86-9815-762D224F9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F516E03-972C-4210-9312-DD52AAFAB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0631BF-E029-48D0-8A8B-1A2AB21B6544}"/>
              </a:ext>
            </a:extLst>
          </p:cNvPr>
          <p:cNvSpPr>
            <a:spLocks noGrp="1"/>
          </p:cNvSpPr>
          <p:nvPr>
            <p:ph type="dt" sz="half" idx="10"/>
          </p:nvPr>
        </p:nvSpPr>
        <p:spPr/>
        <p:txBody>
          <a:bodyPr/>
          <a:lstStyle/>
          <a:p>
            <a:fld id="{1F640088-BCCF-48CE-BE0C-50AA640F4D37}" type="datetimeFigureOut">
              <a:rPr lang="en-AU" smtClean="0"/>
              <a:t>25/03/2022</a:t>
            </a:fld>
            <a:endParaRPr lang="en-AU"/>
          </a:p>
        </p:txBody>
      </p:sp>
      <p:sp>
        <p:nvSpPr>
          <p:cNvPr id="6" name="Footer Placeholder 5">
            <a:extLst>
              <a:ext uri="{FF2B5EF4-FFF2-40B4-BE49-F238E27FC236}">
                <a16:creationId xmlns:a16="http://schemas.microsoft.com/office/drawing/2014/main" id="{58EAEA49-4BA8-4DEC-B528-6BB446214E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99F4C0-B2B0-41C1-BE77-C07E18315331}"/>
              </a:ext>
            </a:extLst>
          </p:cNvPr>
          <p:cNvSpPr>
            <a:spLocks noGrp="1"/>
          </p:cNvSpPr>
          <p:nvPr>
            <p:ph type="sldNum" sz="quarter" idx="12"/>
          </p:nvPr>
        </p:nvSpPr>
        <p:spPr/>
        <p:txBody>
          <a:bodyPr/>
          <a:lstStyle/>
          <a:p>
            <a:fld id="{2184756B-7941-4720-BB83-AF446410AF2D}" type="slidenum">
              <a:rPr lang="en-AU" smtClean="0"/>
              <a:t>‹#›</a:t>
            </a:fld>
            <a:endParaRPr lang="en-AU"/>
          </a:p>
        </p:txBody>
      </p:sp>
    </p:spTree>
    <p:extLst>
      <p:ext uri="{BB962C8B-B14F-4D97-AF65-F5344CB8AC3E}">
        <p14:creationId xmlns:p14="http://schemas.microsoft.com/office/powerpoint/2010/main" val="183752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E3782F-EB82-46C4-9F1A-8BB067FA8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256C21-1957-4C6F-8D88-3D5B63A95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9A07A7-3326-497A-AEE5-AF0392B6A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40088-BCCF-48CE-BE0C-50AA640F4D37}" type="datetimeFigureOut">
              <a:rPr lang="en-AU" smtClean="0"/>
              <a:t>25/03/2022</a:t>
            </a:fld>
            <a:endParaRPr lang="en-AU"/>
          </a:p>
        </p:txBody>
      </p:sp>
      <p:sp>
        <p:nvSpPr>
          <p:cNvPr id="5" name="Footer Placeholder 4">
            <a:extLst>
              <a:ext uri="{FF2B5EF4-FFF2-40B4-BE49-F238E27FC236}">
                <a16:creationId xmlns:a16="http://schemas.microsoft.com/office/drawing/2014/main" id="{626CA9A1-5455-476A-BF10-2B098A0B3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646AD9A-3299-4519-B064-7AD91FCC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4756B-7941-4720-BB83-AF446410AF2D}" type="slidenum">
              <a:rPr lang="en-AU" smtClean="0"/>
              <a:t>‹#›</a:t>
            </a:fld>
            <a:endParaRPr lang="en-AU"/>
          </a:p>
        </p:txBody>
      </p:sp>
    </p:spTree>
    <p:extLst>
      <p:ext uri="{BB962C8B-B14F-4D97-AF65-F5344CB8AC3E}">
        <p14:creationId xmlns:p14="http://schemas.microsoft.com/office/powerpoint/2010/main" val="132089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orm.jotform.co/806582392518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image" Target="../media/image2.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6.wmf"/><Relationship Id="rId4" Type="http://schemas.openxmlformats.org/officeDocument/2006/relationships/package" Target="../embeddings/Microsoft_Word_Document.docx"/><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1FDE4-B00F-4C96-927C-DA0BBF5C7D98}"/>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GB" sz="4000" dirty="0">
                <a:solidFill>
                  <a:srgbClr val="404040"/>
                </a:solidFill>
              </a:rPr>
              <a:t>GENERAL INDUCTION</a:t>
            </a:r>
            <a:endParaRPr lang="en-AU" sz="4000" dirty="0">
              <a:solidFill>
                <a:srgbClr val="404040"/>
              </a:solidFill>
            </a:endParaRPr>
          </a:p>
        </p:txBody>
      </p:sp>
      <p:sp>
        <p:nvSpPr>
          <p:cNvPr id="3" name="Subtitle 2">
            <a:extLst>
              <a:ext uri="{FF2B5EF4-FFF2-40B4-BE49-F238E27FC236}">
                <a16:creationId xmlns:a16="http://schemas.microsoft.com/office/drawing/2014/main" id="{099BD3BC-0849-4A2C-A4FD-D86AE9065FB9}"/>
              </a:ext>
            </a:extLst>
          </p:cNvPr>
          <p:cNvSpPr>
            <a:spLocks noGrp="1"/>
          </p:cNvSpPr>
          <p:nvPr>
            <p:ph type="subTitle" idx="1"/>
          </p:nvPr>
        </p:nvSpPr>
        <p:spPr>
          <a:xfrm>
            <a:off x="2695194" y="5688535"/>
            <a:ext cx="6801612" cy="536125"/>
          </a:xfrm>
        </p:spPr>
        <p:txBody>
          <a:bodyPr>
            <a:normAutofit/>
          </a:bodyPr>
          <a:lstStyle/>
          <a:p>
            <a:endParaRPr lang="en-AU" sz="1800" dirty="0">
              <a:solidFill>
                <a:srgbClr val="FFFFFF"/>
              </a:solidFill>
            </a:endParaRPr>
          </a:p>
        </p:txBody>
      </p:sp>
      <p:pic>
        <p:nvPicPr>
          <p:cNvPr id="6" name="Picture 5" descr="A black and white sign&#10;&#10;Description automatically generated with low confidence">
            <a:extLst>
              <a:ext uri="{FF2B5EF4-FFF2-40B4-BE49-F238E27FC236}">
                <a16:creationId xmlns:a16="http://schemas.microsoft.com/office/drawing/2014/main" id="{3B668B93-2EE4-4184-84D4-7D2E9A3CD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282" y="1650909"/>
            <a:ext cx="6515435" cy="1778091"/>
          </a:xfrm>
          <a:prstGeom prst="rect">
            <a:avLst/>
          </a:prstGeom>
        </p:spPr>
      </p:pic>
    </p:spTree>
    <p:extLst>
      <p:ext uri="{BB962C8B-B14F-4D97-AF65-F5344CB8AC3E}">
        <p14:creationId xmlns:p14="http://schemas.microsoft.com/office/powerpoint/2010/main" val="179734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normAutofit/>
          </a:bodyPr>
          <a:lstStyle/>
          <a:p>
            <a:r>
              <a:rPr lang="en-GB" sz="3600" dirty="0"/>
              <a:t>Risk Assessments (RA) / JSA’s / SWEMS</a:t>
            </a:r>
            <a:endParaRPr lang="en-AU" sz="3600" dirty="0"/>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pPr marL="0" indent="0">
              <a:buNone/>
            </a:pPr>
            <a:r>
              <a:rPr lang="en-GB" dirty="0"/>
              <a:t>A Risk Assessment &amp; Safe Work Environmental Method Statement must be completed prior to any high risk activity.  </a:t>
            </a:r>
            <a:r>
              <a:rPr lang="en-GB"/>
              <a:t>A SWEMS </a:t>
            </a:r>
            <a:r>
              <a:rPr lang="en-GB" dirty="0"/>
              <a:t>is a document that list the steps needed to undertake the task and the risk involved, it will also include the control methods you will use to lower the risk.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303336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Plant &amp; Equipment</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plant &amp; equipment is to be fully serviced and maintained as per manufacturer requirements.  Any damage for faults must be reported and the plant or equipment is to be locked &amp; tagged out and repaired.  </a:t>
            </a:r>
          </a:p>
          <a:p>
            <a:r>
              <a:rPr lang="en-GB" dirty="0"/>
              <a:t>Under no circumstances should locked / tagged out plant or equipment be used.</a:t>
            </a:r>
          </a:p>
          <a:p>
            <a:r>
              <a:rPr lang="en-GB" dirty="0"/>
              <a:t>Personnel Tags protect Personnel</a:t>
            </a:r>
          </a:p>
          <a:p>
            <a:r>
              <a:rPr lang="en-GB" dirty="0"/>
              <a:t>Out of Service Tags Protect Equipment</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2B6A57C6-B942-470C-B6F0-CC77AEAF0014}"/>
              </a:ext>
            </a:extLst>
          </p:cNvPr>
          <p:cNvPicPr>
            <a:picLocks noChangeAspect="1"/>
          </p:cNvPicPr>
          <p:nvPr/>
        </p:nvPicPr>
        <p:blipFill>
          <a:blip r:embed="rId3"/>
          <a:stretch>
            <a:fillRect/>
          </a:stretch>
        </p:blipFill>
        <p:spPr>
          <a:xfrm>
            <a:off x="8749767" y="4035974"/>
            <a:ext cx="2597121" cy="2456901"/>
          </a:xfrm>
          <a:prstGeom prst="rect">
            <a:avLst/>
          </a:prstGeom>
        </p:spPr>
      </p:pic>
    </p:spTree>
    <p:extLst>
      <p:ext uri="{BB962C8B-B14F-4D97-AF65-F5344CB8AC3E}">
        <p14:creationId xmlns:p14="http://schemas.microsoft.com/office/powerpoint/2010/main" val="150286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Operation of Equipment</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You are not to drive or operate any vehicle, plant or other equipment, unless you have the appropriate certificate / Licence or are under instruction/training and have appropriate authorisation.</a:t>
            </a:r>
          </a:p>
          <a:p>
            <a:r>
              <a:rPr lang="en-GB" dirty="0"/>
              <a:t>Each site will have their own pass out requirements</a:t>
            </a:r>
          </a:p>
          <a:p>
            <a:r>
              <a:rPr lang="en-GB" dirty="0"/>
              <a:t>You must not operate any vehicle, plant or equipment which you are not competent, if you have any doubt check with your supervisor.</a:t>
            </a:r>
          </a:p>
          <a:p>
            <a:r>
              <a:rPr lang="en-GB" dirty="0"/>
              <a:t>If you are caught operating any plant or equipment for which you are not licenced / competent or authorised to operate you may have your employment / contract terminated.</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277854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Pre-starts/Daily Checks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Pre-starts / Daily Checks on equipment are mandatory and must be completed before every shift when in use.</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ACD73DDB-798D-4363-A1AB-C82796F34B2D}"/>
              </a:ext>
            </a:extLst>
          </p:cNvPr>
          <p:cNvPicPr>
            <a:picLocks noChangeAspect="1"/>
          </p:cNvPicPr>
          <p:nvPr/>
        </p:nvPicPr>
        <p:blipFill>
          <a:blip r:embed="rId3"/>
          <a:stretch>
            <a:fillRect/>
          </a:stretch>
        </p:blipFill>
        <p:spPr>
          <a:xfrm>
            <a:off x="4299106" y="2928327"/>
            <a:ext cx="3377477" cy="3383573"/>
          </a:xfrm>
          <a:prstGeom prst="rect">
            <a:avLst/>
          </a:prstGeom>
        </p:spPr>
      </p:pic>
    </p:spTree>
    <p:extLst>
      <p:ext uri="{BB962C8B-B14F-4D97-AF65-F5344CB8AC3E}">
        <p14:creationId xmlns:p14="http://schemas.microsoft.com/office/powerpoint/2010/main" val="192015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Consultation</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Under current legislation employers must consult with their employees to enable the employees to contribute to the making of decisions affecting their health, safety and welfare at work.</a:t>
            </a:r>
          </a:p>
          <a:p>
            <a:r>
              <a:rPr lang="en-GB" dirty="0"/>
              <a:t>Consultation is undertaken by toolbox talks / notice boards / electronic media and or one on one meetings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14C27E73-256F-4138-B0F0-CEC783571588}"/>
              </a:ext>
            </a:extLst>
          </p:cNvPr>
          <p:cNvPicPr>
            <a:picLocks noChangeAspect="1"/>
          </p:cNvPicPr>
          <p:nvPr/>
        </p:nvPicPr>
        <p:blipFill>
          <a:blip r:embed="rId3"/>
          <a:stretch>
            <a:fillRect/>
          </a:stretch>
        </p:blipFill>
        <p:spPr>
          <a:xfrm>
            <a:off x="594925" y="4111267"/>
            <a:ext cx="4606340" cy="2592098"/>
          </a:xfrm>
          <a:prstGeom prst="rect">
            <a:avLst/>
          </a:prstGeom>
        </p:spPr>
      </p:pic>
    </p:spTree>
    <p:extLst>
      <p:ext uri="{BB962C8B-B14F-4D97-AF65-F5344CB8AC3E}">
        <p14:creationId xmlns:p14="http://schemas.microsoft.com/office/powerpoint/2010/main" val="307567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Personal Protective Equipment</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The appropriate PPE must be worn for the task at hand, bearing in mind that P.P.E should not be relied on as the main control measure.</a:t>
            </a:r>
          </a:p>
          <a:p>
            <a:r>
              <a:rPr lang="en-GB" dirty="0"/>
              <a:t>P.P.E should be used in accordance with manufacture’s specifications, the user should be trained on its correct use and storage.</a:t>
            </a:r>
          </a:p>
          <a:p>
            <a:r>
              <a:rPr lang="en-GB" dirty="0"/>
              <a:t>Any damaged P.P.E is to be replaced immediately.</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EA4E5416-7089-4776-9D94-84492F5B07FE}"/>
              </a:ext>
            </a:extLst>
          </p:cNvPr>
          <p:cNvPicPr>
            <a:picLocks noChangeAspect="1"/>
          </p:cNvPicPr>
          <p:nvPr/>
        </p:nvPicPr>
        <p:blipFill>
          <a:blip r:embed="rId3"/>
          <a:stretch>
            <a:fillRect/>
          </a:stretch>
        </p:blipFill>
        <p:spPr>
          <a:xfrm>
            <a:off x="838200" y="4433356"/>
            <a:ext cx="1737511" cy="1743607"/>
          </a:xfrm>
          <a:prstGeom prst="rect">
            <a:avLst/>
          </a:prstGeom>
        </p:spPr>
      </p:pic>
      <p:pic>
        <p:nvPicPr>
          <p:cNvPr id="6" name="Picture 5">
            <a:extLst>
              <a:ext uri="{FF2B5EF4-FFF2-40B4-BE49-F238E27FC236}">
                <a16:creationId xmlns:a16="http://schemas.microsoft.com/office/drawing/2014/main" id="{383B686D-1909-4B20-A23D-4089A2BC90F4}"/>
              </a:ext>
            </a:extLst>
          </p:cNvPr>
          <p:cNvPicPr>
            <a:picLocks noChangeAspect="1"/>
          </p:cNvPicPr>
          <p:nvPr/>
        </p:nvPicPr>
        <p:blipFill>
          <a:blip r:embed="rId4"/>
          <a:stretch>
            <a:fillRect/>
          </a:stretch>
        </p:blipFill>
        <p:spPr>
          <a:xfrm>
            <a:off x="3502240" y="4622348"/>
            <a:ext cx="2493480" cy="1365622"/>
          </a:xfrm>
          <a:prstGeom prst="rect">
            <a:avLst/>
          </a:prstGeom>
        </p:spPr>
      </p:pic>
      <p:pic>
        <p:nvPicPr>
          <p:cNvPr id="7" name="Picture 6">
            <a:extLst>
              <a:ext uri="{FF2B5EF4-FFF2-40B4-BE49-F238E27FC236}">
                <a16:creationId xmlns:a16="http://schemas.microsoft.com/office/drawing/2014/main" id="{BEB65F88-B24A-42C6-959F-A6ECD8B0879B}"/>
              </a:ext>
            </a:extLst>
          </p:cNvPr>
          <p:cNvPicPr>
            <a:picLocks noChangeAspect="1"/>
          </p:cNvPicPr>
          <p:nvPr/>
        </p:nvPicPr>
        <p:blipFill>
          <a:blip r:embed="rId5"/>
          <a:stretch>
            <a:fillRect/>
          </a:stretch>
        </p:blipFill>
        <p:spPr>
          <a:xfrm>
            <a:off x="6760450" y="4344956"/>
            <a:ext cx="1914310" cy="1920406"/>
          </a:xfrm>
          <a:prstGeom prst="rect">
            <a:avLst/>
          </a:prstGeom>
        </p:spPr>
      </p:pic>
      <p:pic>
        <p:nvPicPr>
          <p:cNvPr id="8" name="Picture 7">
            <a:extLst>
              <a:ext uri="{FF2B5EF4-FFF2-40B4-BE49-F238E27FC236}">
                <a16:creationId xmlns:a16="http://schemas.microsoft.com/office/drawing/2014/main" id="{196C362F-2BB3-4C24-9CA8-F9B980995B7C}"/>
              </a:ext>
            </a:extLst>
          </p:cNvPr>
          <p:cNvPicPr>
            <a:picLocks noChangeAspect="1"/>
          </p:cNvPicPr>
          <p:nvPr/>
        </p:nvPicPr>
        <p:blipFill>
          <a:blip r:embed="rId6"/>
          <a:stretch>
            <a:fillRect/>
          </a:stretch>
        </p:blipFill>
        <p:spPr>
          <a:xfrm>
            <a:off x="9841789" y="4433356"/>
            <a:ext cx="1975275" cy="1591194"/>
          </a:xfrm>
          <a:prstGeom prst="rect">
            <a:avLst/>
          </a:prstGeom>
        </p:spPr>
      </p:pic>
    </p:spTree>
    <p:extLst>
      <p:ext uri="{BB962C8B-B14F-4D97-AF65-F5344CB8AC3E}">
        <p14:creationId xmlns:p14="http://schemas.microsoft.com/office/powerpoint/2010/main" val="384906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Electrical Equipment</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electrical items are to be maintained as per manufacturer requirements and be tested and tagged in accordance with legislation and or site requirements. </a:t>
            </a:r>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4F29FABD-AEBA-4CF7-BC80-AD83C6DA5C3B}"/>
              </a:ext>
            </a:extLst>
          </p:cNvPr>
          <p:cNvPicPr>
            <a:picLocks noChangeAspect="1"/>
          </p:cNvPicPr>
          <p:nvPr/>
        </p:nvPicPr>
        <p:blipFill>
          <a:blip r:embed="rId3"/>
          <a:stretch>
            <a:fillRect/>
          </a:stretch>
        </p:blipFill>
        <p:spPr>
          <a:xfrm>
            <a:off x="7543470" y="2900351"/>
            <a:ext cx="3810330" cy="3810330"/>
          </a:xfrm>
          <a:prstGeom prst="rect">
            <a:avLst/>
          </a:prstGeom>
        </p:spPr>
      </p:pic>
    </p:spTree>
    <p:extLst>
      <p:ext uri="{BB962C8B-B14F-4D97-AF65-F5344CB8AC3E}">
        <p14:creationId xmlns:p14="http://schemas.microsoft.com/office/powerpoint/2010/main" val="77502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Hazardous Substances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Hazardous Substances must be approved for use onsite prior</a:t>
            </a:r>
          </a:p>
          <a:p>
            <a:r>
              <a:rPr lang="en-GB" dirty="0"/>
              <a:t>It is mandatory that if you are using hazardous substances that you review the risk assessments and the Safety Data Sheets for the substance before use.</a:t>
            </a:r>
          </a:p>
          <a:p>
            <a:r>
              <a:rPr lang="en-GB" dirty="0"/>
              <a:t>Items used include: sprays, gases, fuels, paints etc</a:t>
            </a:r>
          </a:p>
          <a:p>
            <a:pPr marL="0" indent="0">
              <a:buNone/>
            </a:pPr>
            <a:endParaRPr lang="en-GB" dirty="0"/>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4CC9CFBC-6393-4293-B864-0BC24B3CC80F}"/>
              </a:ext>
            </a:extLst>
          </p:cNvPr>
          <p:cNvPicPr>
            <a:picLocks noChangeAspect="1"/>
          </p:cNvPicPr>
          <p:nvPr/>
        </p:nvPicPr>
        <p:blipFill>
          <a:blip r:embed="rId3"/>
          <a:stretch>
            <a:fillRect/>
          </a:stretch>
        </p:blipFill>
        <p:spPr>
          <a:xfrm>
            <a:off x="1562446" y="4437129"/>
            <a:ext cx="2243522" cy="1621677"/>
          </a:xfrm>
          <a:prstGeom prst="rect">
            <a:avLst/>
          </a:prstGeom>
        </p:spPr>
      </p:pic>
      <p:pic>
        <p:nvPicPr>
          <p:cNvPr id="6" name="Picture 5">
            <a:extLst>
              <a:ext uri="{FF2B5EF4-FFF2-40B4-BE49-F238E27FC236}">
                <a16:creationId xmlns:a16="http://schemas.microsoft.com/office/drawing/2014/main" id="{ED9C7F01-92A0-4062-A3E9-994DEE8AC773}"/>
              </a:ext>
            </a:extLst>
          </p:cNvPr>
          <p:cNvPicPr>
            <a:picLocks noChangeAspect="1"/>
          </p:cNvPicPr>
          <p:nvPr/>
        </p:nvPicPr>
        <p:blipFill>
          <a:blip r:embed="rId4"/>
          <a:stretch>
            <a:fillRect/>
          </a:stretch>
        </p:blipFill>
        <p:spPr>
          <a:xfrm>
            <a:off x="8749767" y="4287853"/>
            <a:ext cx="2024047" cy="2024047"/>
          </a:xfrm>
          <a:prstGeom prst="rect">
            <a:avLst/>
          </a:prstGeom>
        </p:spPr>
      </p:pic>
    </p:spTree>
    <p:extLst>
      <p:ext uri="{BB962C8B-B14F-4D97-AF65-F5344CB8AC3E}">
        <p14:creationId xmlns:p14="http://schemas.microsoft.com/office/powerpoint/2010/main" val="88591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Manual Handling</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Manual Handling is any human movement to push, pull, lift, lower, hold, throw, carry, pack, it also includes repetitive or sustained movement of typing, assembling, cleaning and using tools</a:t>
            </a:r>
          </a:p>
          <a:p>
            <a:r>
              <a:rPr lang="en-GB" dirty="0"/>
              <a:t>Plan the lift or movement</a:t>
            </a:r>
          </a:p>
          <a:p>
            <a:r>
              <a:rPr lang="en-GB" dirty="0"/>
              <a:t>Don’t lift/move more than you can comfortably handle (everyone is going to be different) </a:t>
            </a:r>
          </a:p>
          <a:p>
            <a:r>
              <a:rPr lang="en-GB" dirty="0"/>
              <a:t>Use mechanical aids i.e. pallet jacks or trolleys</a:t>
            </a:r>
          </a:p>
          <a:p>
            <a:r>
              <a:rPr lang="en-GB" dirty="0"/>
              <a:t>Is a team lift possible </a:t>
            </a:r>
          </a:p>
          <a:p>
            <a:r>
              <a:rPr lang="en-GB" dirty="0"/>
              <a:t>Ensure you have a clear well lit path to your destination</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E4F2D529-DDDB-4795-BF15-4B3F9A2B6B4F}"/>
              </a:ext>
            </a:extLst>
          </p:cNvPr>
          <p:cNvPicPr>
            <a:picLocks noChangeAspect="1"/>
          </p:cNvPicPr>
          <p:nvPr/>
        </p:nvPicPr>
        <p:blipFill>
          <a:blip r:embed="rId3"/>
          <a:stretch>
            <a:fillRect/>
          </a:stretch>
        </p:blipFill>
        <p:spPr>
          <a:xfrm>
            <a:off x="9808257" y="4216949"/>
            <a:ext cx="2383743" cy="2377646"/>
          </a:xfrm>
          <a:prstGeom prst="rect">
            <a:avLst/>
          </a:prstGeom>
        </p:spPr>
      </p:pic>
    </p:spTree>
    <p:extLst>
      <p:ext uri="{BB962C8B-B14F-4D97-AF65-F5344CB8AC3E}">
        <p14:creationId xmlns:p14="http://schemas.microsoft.com/office/powerpoint/2010/main" val="381433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Working at Heights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If a person is at risk of falling from one level to another that is reasonably likely to cause injury to the person or any other person you must apply the appropriate control measures.  A risk assessment must be completed before any working at heights activity, the hierarchy of control should be used to eliminate or control the risk.</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81163334-AC01-4760-B5FB-9F8565E3FA40}"/>
              </a:ext>
            </a:extLst>
          </p:cNvPr>
          <p:cNvPicPr>
            <a:picLocks noChangeAspect="1"/>
          </p:cNvPicPr>
          <p:nvPr/>
        </p:nvPicPr>
        <p:blipFill>
          <a:blip r:embed="rId3"/>
          <a:stretch>
            <a:fillRect/>
          </a:stretch>
        </p:blipFill>
        <p:spPr>
          <a:xfrm>
            <a:off x="4274720" y="4043991"/>
            <a:ext cx="3426249" cy="2267909"/>
          </a:xfrm>
          <a:prstGeom prst="rect">
            <a:avLst/>
          </a:prstGeom>
        </p:spPr>
      </p:pic>
    </p:spTree>
    <p:extLst>
      <p:ext uri="{BB962C8B-B14F-4D97-AF65-F5344CB8AC3E}">
        <p14:creationId xmlns:p14="http://schemas.microsoft.com/office/powerpoint/2010/main" val="197664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Induction</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This induction is designed to give you an overview of our policies, procedures and rules within the organisation.</a:t>
            </a:r>
          </a:p>
          <a:p>
            <a:r>
              <a:rPr lang="en-GB" dirty="0"/>
              <a:t>More detailed information can be found in the business management system.</a:t>
            </a:r>
          </a:p>
          <a:p>
            <a:r>
              <a:rPr lang="en-GB" dirty="0"/>
              <a:t>At any time you’re not sure about something please ask.</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369682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Confine Space</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Under no circumstances shall anyone enter a confined space i.e. Tunnels, silo’s, tanks etc without all relevant permits to enter forms, risk assessments and SWMS  completed &amp; signed off by all parties involved.</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360874DC-D0B8-4A06-A151-6AB10C10FED6}"/>
              </a:ext>
            </a:extLst>
          </p:cNvPr>
          <p:cNvPicPr>
            <a:picLocks noChangeAspect="1"/>
          </p:cNvPicPr>
          <p:nvPr/>
        </p:nvPicPr>
        <p:blipFill>
          <a:blip r:embed="rId3"/>
          <a:stretch>
            <a:fillRect/>
          </a:stretch>
        </p:blipFill>
        <p:spPr>
          <a:xfrm>
            <a:off x="4183869" y="3429000"/>
            <a:ext cx="3450635" cy="2993395"/>
          </a:xfrm>
          <a:prstGeom prst="rect">
            <a:avLst/>
          </a:prstGeom>
        </p:spPr>
      </p:pic>
    </p:spTree>
    <p:extLst>
      <p:ext uri="{BB962C8B-B14F-4D97-AF65-F5344CB8AC3E}">
        <p14:creationId xmlns:p14="http://schemas.microsoft.com/office/powerpoint/2010/main" val="35630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Working Alone</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Workers shall not work in an isolated situation without a pre-defined system of contact.</a:t>
            </a:r>
          </a:p>
          <a:p>
            <a:r>
              <a:rPr lang="en-GB" dirty="0"/>
              <a:t>A person shall not work alone in any place designated as hazardous. For other areas, lone employees shall be visited or communicated with at regular intervals.</a:t>
            </a:r>
          </a:p>
          <a:p>
            <a:r>
              <a:rPr lang="en-GB" dirty="0"/>
              <a:t>A risk assessment must be conducted to establish emergency procedures.</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CC533D9F-AB5B-4762-A02E-9D1A8E92550A}"/>
              </a:ext>
            </a:extLst>
          </p:cNvPr>
          <p:cNvPicPr>
            <a:picLocks noChangeAspect="1"/>
          </p:cNvPicPr>
          <p:nvPr/>
        </p:nvPicPr>
        <p:blipFill>
          <a:blip r:embed="rId3"/>
          <a:stretch>
            <a:fillRect/>
          </a:stretch>
        </p:blipFill>
        <p:spPr>
          <a:xfrm>
            <a:off x="9076063" y="4866218"/>
            <a:ext cx="2787409" cy="1728377"/>
          </a:xfrm>
          <a:prstGeom prst="rect">
            <a:avLst/>
          </a:prstGeom>
        </p:spPr>
      </p:pic>
    </p:spTree>
    <p:extLst>
      <p:ext uri="{BB962C8B-B14F-4D97-AF65-F5344CB8AC3E}">
        <p14:creationId xmlns:p14="http://schemas.microsoft.com/office/powerpoint/2010/main" val="177122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Working Environments </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The weather can change very rapidly</a:t>
            </a:r>
          </a:p>
          <a:p>
            <a:r>
              <a:rPr lang="en-GB" dirty="0"/>
              <a:t>Plan as best as you can to suit your work environment</a:t>
            </a:r>
          </a:p>
          <a:p>
            <a:r>
              <a:rPr lang="en-GB" dirty="0"/>
              <a:t>Ensure you have enough water, a hat, sun screen etc..</a:t>
            </a:r>
          </a:p>
          <a:p>
            <a:r>
              <a:rPr lang="en-GB" dirty="0"/>
              <a:t>Warm clothing</a:t>
            </a:r>
          </a:p>
          <a:p>
            <a:r>
              <a:rPr lang="en-GB" dirty="0"/>
              <a:t>Rain jacket</a:t>
            </a:r>
          </a:p>
          <a:p>
            <a:r>
              <a:rPr lang="en-GB" dirty="0"/>
              <a:t>Can you change your working times to avoid excessive heat or cold</a:t>
            </a:r>
          </a:p>
          <a:p>
            <a:r>
              <a:rPr lang="en-GB" dirty="0"/>
              <a:t>Environmental conditions should be included in your risk assessments</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260274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Site Specific Inductions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major sites will have a site specific induction to be completed prior to work commencing, you must obey all site rules and safety signs in and around the site.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34E5F1AE-921D-44D6-9398-9C3C82E0F4E5}"/>
              </a:ext>
            </a:extLst>
          </p:cNvPr>
          <p:cNvPicPr>
            <a:picLocks noChangeAspect="1"/>
          </p:cNvPicPr>
          <p:nvPr/>
        </p:nvPicPr>
        <p:blipFill>
          <a:blip r:embed="rId3"/>
          <a:stretch>
            <a:fillRect/>
          </a:stretch>
        </p:blipFill>
        <p:spPr>
          <a:xfrm>
            <a:off x="3078218" y="3293305"/>
            <a:ext cx="6035563" cy="2883658"/>
          </a:xfrm>
          <a:prstGeom prst="rect">
            <a:avLst/>
          </a:prstGeom>
        </p:spPr>
      </p:pic>
    </p:spTree>
    <p:extLst>
      <p:ext uri="{BB962C8B-B14F-4D97-AF65-F5344CB8AC3E}">
        <p14:creationId xmlns:p14="http://schemas.microsoft.com/office/powerpoint/2010/main" val="314847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Uniforms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uniforms are to be kept clean and tidy</a:t>
            </a:r>
          </a:p>
          <a:p>
            <a:r>
              <a:rPr lang="en-GB" dirty="0"/>
              <a:t>Any damaged, ripped or torn clothing is to </a:t>
            </a:r>
          </a:p>
          <a:p>
            <a:r>
              <a:rPr lang="en-GB" dirty="0"/>
              <a:t>be replaced.</a:t>
            </a:r>
          </a:p>
          <a:p>
            <a:r>
              <a:rPr lang="en-GB" dirty="0"/>
              <a:t>Hi Viz clothing that is faded and worn is to </a:t>
            </a:r>
          </a:p>
          <a:p>
            <a:r>
              <a:rPr lang="en-GB" dirty="0"/>
              <a:t>be replaced.</a:t>
            </a:r>
          </a:p>
          <a:p>
            <a:endParaRPr lang="en-GB" dirty="0"/>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B09FABAE-AB00-4A12-8F8B-B76393A7872F}"/>
              </a:ext>
            </a:extLst>
          </p:cNvPr>
          <p:cNvPicPr>
            <a:picLocks noChangeAspect="1"/>
          </p:cNvPicPr>
          <p:nvPr/>
        </p:nvPicPr>
        <p:blipFill>
          <a:blip r:embed="rId3"/>
          <a:stretch>
            <a:fillRect/>
          </a:stretch>
        </p:blipFill>
        <p:spPr>
          <a:xfrm>
            <a:off x="8159747" y="3611138"/>
            <a:ext cx="3286029" cy="2700762"/>
          </a:xfrm>
          <a:prstGeom prst="rect">
            <a:avLst/>
          </a:prstGeom>
        </p:spPr>
      </p:pic>
    </p:spTree>
    <p:extLst>
      <p:ext uri="{BB962C8B-B14F-4D97-AF65-F5344CB8AC3E}">
        <p14:creationId xmlns:p14="http://schemas.microsoft.com/office/powerpoint/2010/main" val="237544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Injuries &amp; First Aid</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accidents must be reported to your supervisor asap, first aid should be administered where required.  First aid kits are located in the office, company vehicles.  </a:t>
            </a:r>
          </a:p>
          <a:p>
            <a:r>
              <a:rPr lang="en-GB" dirty="0"/>
              <a:t>In an emergency dial 000.</a:t>
            </a:r>
          </a:p>
          <a:p>
            <a:r>
              <a:rPr lang="en-GB" dirty="0"/>
              <a:t>An incident investigation report will need to be completed and any medical certificates should be given to your supervisor asap</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243392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Fit For Duty</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pPr marL="0" indent="0">
              <a:buNone/>
            </a:pPr>
            <a:r>
              <a:rPr lang="en-GB" dirty="0"/>
              <a:t>You must ensure that you are fit for duty at the beginning of your shift. If you’re sick, under the influence of a legal or illegal substance and or fatigued it may effect your judgment and work performance, poor judgment can lead to a permanent injury, illness or death.</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8E2060C5-A770-483D-B25A-21DD0CD4ED73}"/>
              </a:ext>
            </a:extLst>
          </p:cNvPr>
          <p:cNvPicPr>
            <a:picLocks noChangeAspect="1"/>
          </p:cNvPicPr>
          <p:nvPr/>
        </p:nvPicPr>
        <p:blipFill>
          <a:blip r:embed="rId3"/>
          <a:stretch>
            <a:fillRect/>
          </a:stretch>
        </p:blipFill>
        <p:spPr>
          <a:xfrm>
            <a:off x="3712725" y="4001294"/>
            <a:ext cx="3746246" cy="1970916"/>
          </a:xfrm>
          <a:prstGeom prst="rect">
            <a:avLst/>
          </a:prstGeom>
        </p:spPr>
      </p:pic>
    </p:spTree>
    <p:extLst>
      <p:ext uri="{BB962C8B-B14F-4D97-AF65-F5344CB8AC3E}">
        <p14:creationId xmlns:p14="http://schemas.microsoft.com/office/powerpoint/2010/main" val="320005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Drugs &amp; Alcohol</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CMS has a (0) ZERO tolerance level on consumption of DRUGS and ALCOHOL during working hours, this includes all breaks.  </a:t>
            </a:r>
          </a:p>
          <a:p>
            <a:r>
              <a:rPr lang="en-GB" dirty="0"/>
              <a:t>Anyone found to be under the influence of DRUGS or ALCOHOL may have their contract terminated.</a:t>
            </a:r>
          </a:p>
          <a:p>
            <a:r>
              <a:rPr lang="en-GB" dirty="0"/>
              <a:t>Random drug &amp; alcohol testing is conducted, employees refusing to be tested may have their contract terminated.</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38133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Rehabilitation</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CMS has a Rehabilitation policy and procedure inline with government requirements. </a:t>
            </a:r>
          </a:p>
          <a:p>
            <a:r>
              <a:rPr lang="en-GB" dirty="0"/>
              <a:t>All injuries requiring rehabilitation and or suitable duties must be coordinated through the rehabilitation coordinator and your supervisor.</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885973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Reporting Process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pPr marL="0" indent="0">
              <a:buNone/>
            </a:pPr>
            <a:r>
              <a:rPr lang="en-GB" dirty="0"/>
              <a:t>All incidences including near misses have to be reported and investigated to ensure corrective &amp; preventative actions are put into place to prevent a reoccurrence.</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FC93AA52-F56F-4EB1-9904-6788CFF4E241}"/>
              </a:ext>
            </a:extLst>
          </p:cNvPr>
          <p:cNvPicPr>
            <a:picLocks noChangeAspect="1"/>
          </p:cNvPicPr>
          <p:nvPr/>
        </p:nvPicPr>
        <p:blipFill>
          <a:blip r:embed="rId3"/>
          <a:stretch>
            <a:fillRect/>
          </a:stretch>
        </p:blipFill>
        <p:spPr>
          <a:xfrm>
            <a:off x="6844026" y="3468997"/>
            <a:ext cx="4816257" cy="3023878"/>
          </a:xfrm>
          <a:prstGeom prst="rect">
            <a:avLst/>
          </a:prstGeom>
        </p:spPr>
      </p:pic>
    </p:spTree>
    <p:extLst>
      <p:ext uri="{BB962C8B-B14F-4D97-AF65-F5344CB8AC3E}">
        <p14:creationId xmlns:p14="http://schemas.microsoft.com/office/powerpoint/2010/main" val="23221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GB" dirty="0"/>
              <a:t>Who we are and what we do</a:t>
            </a:r>
            <a:endParaRPr lang="en-AU" dirty="0"/>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Comiskey Mining Services (CMS) is an innovative Earthmoving Equipment Rental business supplying the resources sector. CMS specialise in dry equipment hire and also tailor maintenance packages to suit customer requirements.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282508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Notifiable Events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We are required by law to report serious bodily injuries, work caused illness and dangerous events.</a:t>
            </a:r>
          </a:p>
          <a:p>
            <a:r>
              <a:rPr lang="en-GB" dirty="0"/>
              <a:t>Notification is required immediately after becoming aware that a notifiable incident has happened.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D9BAA46E-51A3-4887-A3BB-89E50699B718}"/>
              </a:ext>
            </a:extLst>
          </p:cNvPr>
          <p:cNvPicPr>
            <a:picLocks noChangeAspect="1"/>
          </p:cNvPicPr>
          <p:nvPr/>
        </p:nvPicPr>
        <p:blipFill>
          <a:blip r:embed="rId3"/>
          <a:stretch>
            <a:fillRect/>
          </a:stretch>
        </p:blipFill>
        <p:spPr>
          <a:xfrm>
            <a:off x="9460317" y="3479269"/>
            <a:ext cx="1963082" cy="3115326"/>
          </a:xfrm>
          <a:prstGeom prst="rect">
            <a:avLst/>
          </a:prstGeom>
        </p:spPr>
      </p:pic>
    </p:spTree>
    <p:extLst>
      <p:ext uri="{BB962C8B-B14F-4D97-AF65-F5344CB8AC3E}">
        <p14:creationId xmlns:p14="http://schemas.microsoft.com/office/powerpoint/2010/main" val="356912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Safety Breaches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pPr marL="0" indent="0">
              <a:buNone/>
            </a:pPr>
            <a:r>
              <a:rPr lang="en-GB" dirty="0"/>
              <a:t>Any deliberate breaches of safety will be dealt with in accordance with the company’s disciplinary procedure and appropriate Work Health &amp; Safety laws.</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1611300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Company Vehicles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Company vehicles are to be maintained as per company policy.</a:t>
            </a:r>
          </a:p>
          <a:p>
            <a:r>
              <a:rPr lang="en-GB" dirty="0"/>
              <a:t>Vehicles are to be kept clean and tidy and any damaged to reported to your supervisor ASAP.</a:t>
            </a:r>
          </a:p>
          <a:p>
            <a:r>
              <a:rPr lang="en-GB" dirty="0"/>
              <a:t>Drivers are to obey all road rules and regulations</a:t>
            </a:r>
          </a:p>
          <a:p>
            <a:r>
              <a:rPr lang="en-GB" dirty="0"/>
              <a:t>Drivers are to drive to the conditions of the road</a:t>
            </a:r>
          </a:p>
          <a:p>
            <a:r>
              <a:rPr lang="en-GB" dirty="0"/>
              <a:t>Any fines pertaining to the misuse of company vehicles will be paid by the driver.</a:t>
            </a:r>
          </a:p>
          <a:p>
            <a:r>
              <a:rPr lang="en-AU" dirty="0"/>
              <a:t>CMS are not responsible for private property within the </a:t>
            </a:r>
            <a:r>
              <a:rPr lang="en-AU" dirty="0" err="1"/>
              <a:t>vehilce</a:t>
            </a:r>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93735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Personal Items &amp; Tools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pPr marL="0" indent="0">
              <a:buNone/>
            </a:pPr>
            <a:r>
              <a:rPr lang="en-GB" dirty="0"/>
              <a:t>CMS takes no responsibility for employees own personal equipment, tools or items whether in company vehicles, workshop, yard or office.  Personal belongings are not covered by our insurance and if they are damaged or stolen CMS will not replace them.</a:t>
            </a:r>
          </a:p>
          <a:p>
            <a:pPr marL="0" indent="0">
              <a:buNone/>
            </a:pPr>
            <a:endParaRPr lang="en-GB" dirty="0"/>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B371A49B-D40A-4B4A-AB4B-3B1B5FA002F7}"/>
              </a:ext>
            </a:extLst>
          </p:cNvPr>
          <p:cNvPicPr>
            <a:picLocks noChangeAspect="1"/>
          </p:cNvPicPr>
          <p:nvPr/>
        </p:nvPicPr>
        <p:blipFill>
          <a:blip r:embed="rId3"/>
          <a:stretch>
            <a:fillRect/>
          </a:stretch>
        </p:blipFill>
        <p:spPr>
          <a:xfrm>
            <a:off x="1001293" y="4001294"/>
            <a:ext cx="2834886" cy="2834886"/>
          </a:xfrm>
          <a:prstGeom prst="rect">
            <a:avLst/>
          </a:prstGeom>
        </p:spPr>
      </p:pic>
      <p:pic>
        <p:nvPicPr>
          <p:cNvPr id="6" name="Picture 5">
            <a:extLst>
              <a:ext uri="{FF2B5EF4-FFF2-40B4-BE49-F238E27FC236}">
                <a16:creationId xmlns:a16="http://schemas.microsoft.com/office/drawing/2014/main" id="{BB34C237-5DD7-4371-ADD4-00BB19B13525}"/>
              </a:ext>
            </a:extLst>
          </p:cNvPr>
          <p:cNvPicPr>
            <a:picLocks noChangeAspect="1"/>
          </p:cNvPicPr>
          <p:nvPr/>
        </p:nvPicPr>
        <p:blipFill>
          <a:blip r:embed="rId4"/>
          <a:stretch>
            <a:fillRect/>
          </a:stretch>
        </p:blipFill>
        <p:spPr>
          <a:xfrm>
            <a:off x="8307049" y="4482524"/>
            <a:ext cx="2883658" cy="2024047"/>
          </a:xfrm>
          <a:prstGeom prst="rect">
            <a:avLst/>
          </a:prstGeom>
        </p:spPr>
      </p:pic>
    </p:spTree>
    <p:extLst>
      <p:ext uri="{BB962C8B-B14F-4D97-AF65-F5344CB8AC3E}">
        <p14:creationId xmlns:p14="http://schemas.microsoft.com/office/powerpoint/2010/main" val="2780677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Smoking</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Smoking is not permitted in any company vehicle, or building.  You must be at least 4m from an entry to a building to smoke.</a:t>
            </a:r>
          </a:p>
          <a:p>
            <a:r>
              <a:rPr lang="en-GB" dirty="0"/>
              <a:t>Please smoke in designated areas only and ensure cigarette buts are place in the appropriate bins. </a:t>
            </a:r>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7DA3992A-D57E-4F8F-A232-E20767B90A6A}"/>
              </a:ext>
            </a:extLst>
          </p:cNvPr>
          <p:cNvPicPr>
            <a:picLocks noChangeAspect="1"/>
          </p:cNvPicPr>
          <p:nvPr/>
        </p:nvPicPr>
        <p:blipFill>
          <a:blip r:embed="rId3"/>
          <a:stretch>
            <a:fillRect/>
          </a:stretch>
        </p:blipFill>
        <p:spPr>
          <a:xfrm>
            <a:off x="8299439" y="3257539"/>
            <a:ext cx="3054361" cy="3054361"/>
          </a:xfrm>
          <a:prstGeom prst="rect">
            <a:avLst/>
          </a:prstGeom>
        </p:spPr>
      </p:pic>
    </p:spTree>
    <p:extLst>
      <p:ext uri="{BB962C8B-B14F-4D97-AF65-F5344CB8AC3E}">
        <p14:creationId xmlns:p14="http://schemas.microsoft.com/office/powerpoint/2010/main" val="4004251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Harassment</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Harassment is the act of systematic and/or continued unwanted and annoying actions of one party or a group, including threats and demands.</a:t>
            </a:r>
          </a:p>
          <a:p>
            <a:r>
              <a:rPr lang="en-GB" dirty="0"/>
              <a:t>CMS is committed to ensuring an environment free from physical harassment, sexual harassment, bullying, abuse, discrimination, vilification, victimization or miss-treatment in any way shape or form in any location.</a:t>
            </a:r>
          </a:p>
          <a:p>
            <a:r>
              <a:rPr lang="en-GB" dirty="0"/>
              <a:t>All incidents of harassment / bullying will be fully investigated and dealt with accordingly. In some circumstances the police may be called in.</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396542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Emergency</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In the unlikely event of an emergency all persons are to listen and follow directions from emergency wardens</a:t>
            </a:r>
          </a:p>
          <a:p>
            <a:r>
              <a:rPr lang="en-GB" dirty="0"/>
              <a:t>evacuate to the muster point if required</a:t>
            </a:r>
          </a:p>
          <a:p>
            <a:r>
              <a:rPr lang="en-GB" dirty="0"/>
              <a:t>Assist people who may require help</a:t>
            </a:r>
          </a:p>
          <a:p>
            <a:r>
              <a:rPr lang="en-GB" dirty="0"/>
              <a:t>Follow directions from authorities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98AE110B-8B10-49F1-9A66-6F45D37E07E9}"/>
              </a:ext>
            </a:extLst>
          </p:cNvPr>
          <p:cNvPicPr>
            <a:picLocks noChangeAspect="1"/>
          </p:cNvPicPr>
          <p:nvPr/>
        </p:nvPicPr>
        <p:blipFill>
          <a:blip r:embed="rId3"/>
          <a:stretch>
            <a:fillRect/>
          </a:stretch>
        </p:blipFill>
        <p:spPr>
          <a:xfrm>
            <a:off x="9168806" y="2902020"/>
            <a:ext cx="2694666" cy="3590855"/>
          </a:xfrm>
          <a:prstGeom prst="rect">
            <a:avLst/>
          </a:prstGeom>
        </p:spPr>
      </p:pic>
      <p:pic>
        <p:nvPicPr>
          <p:cNvPr id="6" name="Picture 5">
            <a:extLst>
              <a:ext uri="{FF2B5EF4-FFF2-40B4-BE49-F238E27FC236}">
                <a16:creationId xmlns:a16="http://schemas.microsoft.com/office/drawing/2014/main" id="{FCD0D38C-D862-4FE8-8B95-06D31D04362F}"/>
              </a:ext>
            </a:extLst>
          </p:cNvPr>
          <p:cNvPicPr>
            <a:picLocks noChangeAspect="1"/>
          </p:cNvPicPr>
          <p:nvPr/>
        </p:nvPicPr>
        <p:blipFill>
          <a:blip r:embed="rId4"/>
          <a:stretch>
            <a:fillRect/>
          </a:stretch>
        </p:blipFill>
        <p:spPr>
          <a:xfrm>
            <a:off x="1928664" y="4172019"/>
            <a:ext cx="3005588" cy="2139881"/>
          </a:xfrm>
          <a:prstGeom prst="rect">
            <a:avLst/>
          </a:prstGeom>
        </p:spPr>
      </p:pic>
    </p:spTree>
    <p:extLst>
      <p:ext uri="{BB962C8B-B14F-4D97-AF65-F5344CB8AC3E}">
        <p14:creationId xmlns:p14="http://schemas.microsoft.com/office/powerpoint/2010/main" val="680978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Fire Extinguishers</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Fire extinguishers are available in all offices and on all plant &amp; equipment &amp; company vehicles</a:t>
            </a:r>
          </a:p>
          <a:p>
            <a:r>
              <a:rPr lang="en-GB" dirty="0"/>
              <a:t>Fire extinguishers are to be used in an emergency situation only.  </a:t>
            </a:r>
          </a:p>
          <a:p>
            <a:r>
              <a:rPr lang="en-GB" dirty="0"/>
              <a:t>If you use an extinguisher notify </a:t>
            </a:r>
          </a:p>
          <a:p>
            <a:r>
              <a:rPr lang="en-GB" dirty="0"/>
              <a:t>your supervisor ASAP.</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FD695E35-F04C-482D-A046-1D98FC716B76}"/>
              </a:ext>
            </a:extLst>
          </p:cNvPr>
          <p:cNvPicPr>
            <a:picLocks noChangeAspect="1"/>
          </p:cNvPicPr>
          <p:nvPr/>
        </p:nvPicPr>
        <p:blipFill>
          <a:blip r:embed="rId3"/>
          <a:stretch>
            <a:fillRect/>
          </a:stretch>
        </p:blipFill>
        <p:spPr>
          <a:xfrm>
            <a:off x="6096000" y="3462900"/>
            <a:ext cx="5736833" cy="3029975"/>
          </a:xfrm>
          <a:prstGeom prst="rect">
            <a:avLst/>
          </a:prstGeom>
        </p:spPr>
      </p:pic>
    </p:spTree>
    <p:extLst>
      <p:ext uri="{BB962C8B-B14F-4D97-AF65-F5344CB8AC3E}">
        <p14:creationId xmlns:p14="http://schemas.microsoft.com/office/powerpoint/2010/main" val="2803884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Job Dockets and Paperwork</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paperwork is to be fully completed after every job including parts and what work was completed.</a:t>
            </a:r>
          </a:p>
          <a:p>
            <a:r>
              <a:rPr lang="en-GB" dirty="0"/>
              <a:t>Technicians are to print their name, sign and date all records</a:t>
            </a:r>
          </a:p>
          <a:p>
            <a:r>
              <a:rPr lang="en-GB" dirty="0"/>
              <a:t>Handed into the office once completed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4" name="Picture 3">
            <a:extLst>
              <a:ext uri="{FF2B5EF4-FFF2-40B4-BE49-F238E27FC236}">
                <a16:creationId xmlns:a16="http://schemas.microsoft.com/office/drawing/2014/main" id="{773CA281-93B1-4796-9C65-D87D787CBCA5}"/>
              </a:ext>
            </a:extLst>
          </p:cNvPr>
          <p:cNvPicPr>
            <a:picLocks noChangeAspect="1"/>
          </p:cNvPicPr>
          <p:nvPr/>
        </p:nvPicPr>
        <p:blipFill>
          <a:blip r:embed="rId3"/>
          <a:stretch>
            <a:fillRect/>
          </a:stretch>
        </p:blipFill>
        <p:spPr>
          <a:xfrm>
            <a:off x="4510151" y="3952544"/>
            <a:ext cx="2365453" cy="2359356"/>
          </a:xfrm>
          <a:prstGeom prst="rect">
            <a:avLst/>
          </a:prstGeom>
        </p:spPr>
      </p:pic>
    </p:spTree>
    <p:extLst>
      <p:ext uri="{BB962C8B-B14F-4D97-AF65-F5344CB8AC3E}">
        <p14:creationId xmlns:p14="http://schemas.microsoft.com/office/powerpoint/2010/main" val="3445049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Tag out &amp; Lock out</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CMS has a strict Tag out &amp; Lock out procedure in place.</a:t>
            </a:r>
          </a:p>
          <a:p>
            <a:r>
              <a:rPr lang="en-GB" dirty="0"/>
              <a:t>All equipment being serviced, repaired etc needs to be locked out and tagged out at every ignition source.</a:t>
            </a:r>
          </a:p>
          <a:p>
            <a:r>
              <a:rPr lang="en-GB" dirty="0"/>
              <a:t>If a tag or lock is in place it is NOT to be removed, anyone found to have removed some one else's tag or lock may have their employment or contract terminated.</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6" name="Picture 5" descr="A close-up of a stethoscope and a box&#10;&#10;Description automatically generated with low confidence">
            <a:extLst>
              <a:ext uri="{FF2B5EF4-FFF2-40B4-BE49-F238E27FC236}">
                <a16:creationId xmlns:a16="http://schemas.microsoft.com/office/drawing/2014/main" id="{9B8FC4CB-1636-4363-8059-B0907246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597" y="4050747"/>
            <a:ext cx="2369641" cy="2679433"/>
          </a:xfrm>
          <a:prstGeom prst="rect">
            <a:avLst/>
          </a:prstGeom>
        </p:spPr>
      </p:pic>
    </p:spTree>
    <p:extLst>
      <p:ext uri="{BB962C8B-B14F-4D97-AF65-F5344CB8AC3E}">
        <p14:creationId xmlns:p14="http://schemas.microsoft.com/office/powerpoint/2010/main" val="370219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ISO Certification</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Comiskey Mining Services have the following certifications </a:t>
            </a:r>
          </a:p>
          <a:p>
            <a:endParaRPr lang="en-GB" dirty="0"/>
          </a:p>
          <a:p>
            <a:endParaRPr lang="en-GB" dirty="0"/>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pic>
        <p:nvPicPr>
          <p:cNvPr id="12" name="Picture 11" descr="Logo, company name&#10;&#10;Description automatically generated">
            <a:extLst>
              <a:ext uri="{FF2B5EF4-FFF2-40B4-BE49-F238E27FC236}">
                <a16:creationId xmlns:a16="http://schemas.microsoft.com/office/drawing/2014/main" id="{0495C300-553F-4DD6-AD7D-2BD45882A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910" y="2733868"/>
            <a:ext cx="1227458" cy="3209731"/>
          </a:xfrm>
          <a:prstGeom prst="rect">
            <a:avLst/>
          </a:prstGeom>
        </p:spPr>
      </p:pic>
      <p:pic>
        <p:nvPicPr>
          <p:cNvPr id="14" name="Picture 13" descr="Logo, company name&#10;&#10;Description automatically generated">
            <a:extLst>
              <a:ext uri="{FF2B5EF4-FFF2-40B4-BE49-F238E27FC236}">
                <a16:creationId xmlns:a16="http://schemas.microsoft.com/office/drawing/2014/main" id="{E8F95B69-C5DC-470F-A41F-9C1F2C48A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440" y="2733868"/>
            <a:ext cx="1227458" cy="3209731"/>
          </a:xfrm>
          <a:prstGeom prst="rect">
            <a:avLst/>
          </a:prstGeom>
        </p:spPr>
      </p:pic>
      <p:pic>
        <p:nvPicPr>
          <p:cNvPr id="16" name="Picture 15" descr="Logo, company name&#10;&#10;Description automatically generated">
            <a:extLst>
              <a:ext uri="{FF2B5EF4-FFF2-40B4-BE49-F238E27FC236}">
                <a16:creationId xmlns:a16="http://schemas.microsoft.com/office/drawing/2014/main" id="{C328CB96-29EA-4EEC-A9A5-E6A710E89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7385" y="2733868"/>
            <a:ext cx="1227458" cy="3209731"/>
          </a:xfrm>
          <a:prstGeom prst="rect">
            <a:avLst/>
          </a:prstGeom>
        </p:spPr>
      </p:pic>
    </p:spTree>
    <p:extLst>
      <p:ext uri="{BB962C8B-B14F-4D97-AF65-F5344CB8AC3E}">
        <p14:creationId xmlns:p14="http://schemas.microsoft.com/office/powerpoint/2010/main" val="738207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Housekeeping</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All work areas are to be kept clean and tidy</a:t>
            </a:r>
          </a:p>
          <a:p>
            <a:r>
              <a:rPr lang="en-GB" dirty="0"/>
              <a:t>At the end of your shift ensure that all rubbish is disposed of and tools are put away</a:t>
            </a:r>
          </a:p>
          <a:p>
            <a:r>
              <a:rPr lang="en-GB" dirty="0"/>
              <a:t>Ensure chemicals or liquids are stored correctly</a:t>
            </a:r>
          </a:p>
          <a:p>
            <a:r>
              <a:rPr lang="en-GB" dirty="0"/>
              <a:t>Poor housekeeping is a fire and injury hazard</a:t>
            </a:r>
          </a:p>
          <a:p>
            <a:r>
              <a:rPr lang="en-GB" dirty="0"/>
              <a:t>This applies to company vehicles</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3796240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Do the right thing</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normAutofit lnSpcReduction="10000"/>
          </a:bodyPr>
          <a:lstStyle/>
          <a:p>
            <a:r>
              <a:rPr lang="en-GB" dirty="0"/>
              <a:t>All the company ask of you is to “do the right thing” </a:t>
            </a:r>
          </a:p>
          <a:p>
            <a:r>
              <a:rPr lang="en-GB" dirty="0"/>
              <a:t>ensure you have the correct tools for the job which includes PPE</a:t>
            </a:r>
          </a:p>
          <a:p>
            <a:r>
              <a:rPr lang="en-GB" dirty="0"/>
              <a:t>ensure you have a safe work environment </a:t>
            </a:r>
          </a:p>
          <a:p>
            <a:r>
              <a:rPr lang="en-GB" dirty="0"/>
              <a:t>ensure you have the correct procedures in place </a:t>
            </a:r>
          </a:p>
          <a:p>
            <a:r>
              <a:rPr lang="en-GB" dirty="0"/>
              <a:t>Be apart of safety</a:t>
            </a:r>
          </a:p>
          <a:p>
            <a:r>
              <a:rPr lang="en-GB" dirty="0"/>
              <a:t>Look out for your workmates</a:t>
            </a:r>
          </a:p>
          <a:p>
            <a:r>
              <a:rPr lang="en-GB" dirty="0"/>
              <a:t>If something isn’t right fix it or bring it to the attention of your supervisor</a:t>
            </a:r>
          </a:p>
          <a:p>
            <a:r>
              <a:rPr lang="en-GB" dirty="0"/>
              <a:t>And if you’re not sure of anything just ask.</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1235736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Questionnaire</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normAutofit/>
          </a:bodyPr>
          <a:lstStyle/>
          <a:p>
            <a:r>
              <a:rPr lang="en-GB" dirty="0"/>
              <a:t>Please click on the link below to complete the induction questionnaire. </a:t>
            </a:r>
          </a:p>
          <a:p>
            <a:endParaRPr lang="en-GB" dirty="0"/>
          </a:p>
          <a:p>
            <a:pPr algn="ctr"/>
            <a:r>
              <a:rPr lang="en-AU" sz="2800" dirty="0">
                <a:hlinkClick r:id="rId2"/>
              </a:rPr>
              <a:t>Induction Questionnaire</a:t>
            </a:r>
            <a:endParaRPr lang="en-AU" sz="2800" dirty="0"/>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3"/>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249542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Company Polices </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Our Management System is based on: </a:t>
            </a:r>
          </a:p>
          <a:p>
            <a:r>
              <a:rPr lang="en-GB" dirty="0"/>
              <a:t>ISO 9001:2015 </a:t>
            </a:r>
          </a:p>
          <a:p>
            <a:endParaRPr lang="en-GB" dirty="0"/>
          </a:p>
          <a:p>
            <a:r>
              <a:rPr lang="en-GB" dirty="0"/>
              <a:t>ISO 45001:2018  </a:t>
            </a:r>
          </a:p>
          <a:p>
            <a:endParaRPr lang="en-GB" dirty="0"/>
          </a:p>
          <a:p>
            <a:r>
              <a:rPr lang="en-GB" dirty="0"/>
              <a:t>ISO 14001: 2015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3"/>
          <a:stretch>
            <a:fillRect/>
          </a:stretch>
        </p:blipFill>
        <p:spPr>
          <a:xfrm>
            <a:off x="8749767" y="263405"/>
            <a:ext cx="3113705" cy="996501"/>
          </a:xfrm>
          <a:prstGeom prst="rect">
            <a:avLst/>
          </a:prstGeom>
        </p:spPr>
      </p:pic>
      <p:graphicFrame>
        <p:nvGraphicFramePr>
          <p:cNvPr id="10" name="Object 9">
            <a:extLst>
              <a:ext uri="{FF2B5EF4-FFF2-40B4-BE49-F238E27FC236}">
                <a16:creationId xmlns:a16="http://schemas.microsoft.com/office/drawing/2014/main" id="{3B4A70A6-D5CD-467F-9BAA-BBE429162CBC}"/>
              </a:ext>
            </a:extLst>
          </p:cNvPr>
          <p:cNvGraphicFramePr>
            <a:graphicFrameLocks noChangeAspect="1"/>
          </p:cNvGraphicFramePr>
          <p:nvPr>
            <p:extLst>
              <p:ext uri="{D42A27DB-BD31-4B8C-83A1-F6EECF244321}">
                <p14:modId xmlns:p14="http://schemas.microsoft.com/office/powerpoint/2010/main" val="1425672305"/>
              </p:ext>
            </p:extLst>
          </p:nvPr>
        </p:nvGraphicFramePr>
        <p:xfrm>
          <a:off x="3839497" y="2383196"/>
          <a:ext cx="914400" cy="792163"/>
        </p:xfrm>
        <a:graphic>
          <a:graphicData uri="http://schemas.openxmlformats.org/presentationml/2006/ole">
            <mc:AlternateContent xmlns:mc="http://schemas.openxmlformats.org/markup-compatibility/2006">
              <mc:Choice xmlns:v="urn:schemas-microsoft-com:vml" Requires="v">
                <p:oleObj spid="_x0000_s1059"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3839497" y="2383196"/>
                        <a:ext cx="914400" cy="7921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9AAB9B9-2201-46C9-804E-2BF8CA90EB10}"/>
              </a:ext>
            </a:extLst>
          </p:cNvPr>
          <p:cNvGraphicFramePr>
            <a:graphicFrameLocks noChangeAspect="1"/>
          </p:cNvGraphicFramePr>
          <p:nvPr>
            <p:extLst>
              <p:ext uri="{D42A27DB-BD31-4B8C-83A1-F6EECF244321}">
                <p14:modId xmlns:p14="http://schemas.microsoft.com/office/powerpoint/2010/main" val="2933812025"/>
              </p:ext>
            </p:extLst>
          </p:nvPr>
        </p:nvGraphicFramePr>
        <p:xfrm>
          <a:off x="3839497" y="3310296"/>
          <a:ext cx="914400" cy="792163"/>
        </p:xfrm>
        <a:graphic>
          <a:graphicData uri="http://schemas.openxmlformats.org/presentationml/2006/ole">
            <mc:AlternateContent xmlns:mc="http://schemas.openxmlformats.org/markup-compatibility/2006">
              <mc:Choice xmlns:v="urn:schemas-microsoft-com:vml" Requires="v">
                <p:oleObj spid="_x0000_s1060"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3839497" y="3310296"/>
                        <a:ext cx="914400" cy="7921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857ADF1-6017-4812-8144-B22F38D7E3A1}"/>
              </a:ext>
            </a:extLst>
          </p:cNvPr>
          <p:cNvGraphicFramePr>
            <a:graphicFrameLocks noChangeAspect="1"/>
          </p:cNvGraphicFramePr>
          <p:nvPr>
            <p:extLst>
              <p:ext uri="{D42A27DB-BD31-4B8C-83A1-F6EECF244321}">
                <p14:modId xmlns:p14="http://schemas.microsoft.com/office/powerpoint/2010/main" val="925475859"/>
              </p:ext>
            </p:extLst>
          </p:nvPr>
        </p:nvGraphicFramePr>
        <p:xfrm>
          <a:off x="3839497" y="4347547"/>
          <a:ext cx="914400" cy="792163"/>
        </p:xfrm>
        <a:graphic>
          <a:graphicData uri="http://schemas.openxmlformats.org/presentationml/2006/ole">
            <mc:AlternateContent xmlns:mc="http://schemas.openxmlformats.org/markup-compatibility/2006">
              <mc:Choice xmlns:v="urn:schemas-microsoft-com:vml" Requires="v">
                <p:oleObj spid="_x0000_s1061" name="Document" showAsIcon="1" r:id="rId8" imgW="914400" imgH="792360" progId="Word.Document.12">
                  <p:embed/>
                </p:oleObj>
              </mc:Choice>
              <mc:Fallback>
                <p:oleObj name="Document" showAsIcon="1" r:id="rId8" imgW="914400" imgH="792360" progId="Word.Document.12">
                  <p:embed/>
                  <p:pic>
                    <p:nvPicPr>
                      <p:cNvPr id="0" name=""/>
                      <p:cNvPicPr/>
                      <p:nvPr/>
                    </p:nvPicPr>
                    <p:blipFill>
                      <a:blip r:embed="rId9"/>
                      <a:stretch>
                        <a:fillRect/>
                      </a:stretch>
                    </p:blipFill>
                    <p:spPr>
                      <a:xfrm>
                        <a:off x="3839497" y="434754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85496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Obligations </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pPr marL="0" indent="0">
              <a:buNone/>
            </a:pPr>
            <a:r>
              <a:rPr lang="en-GB" dirty="0"/>
              <a:t>Under legislation (Coal Mining ACT &amp; REG and the WHS ACT &amp; REG) all companies &amp; persons have an obligation to either:</a:t>
            </a:r>
          </a:p>
          <a:p>
            <a:r>
              <a:rPr lang="en-GB" dirty="0"/>
              <a:t>provide a safe work environment including the required systems, processes, training, tools and PPE.</a:t>
            </a:r>
          </a:p>
          <a:p>
            <a:r>
              <a:rPr lang="en-GB" dirty="0"/>
              <a:t>Follow safe work practices and </a:t>
            </a:r>
          </a:p>
          <a:p>
            <a:r>
              <a:rPr lang="en-GB" dirty="0"/>
              <a:t>Be a part of safety </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268698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Risk Management</a:t>
            </a:r>
          </a:p>
        </p:txBody>
      </p:sp>
      <p:pic>
        <p:nvPicPr>
          <p:cNvPr id="4" name="Content Placeholder 3">
            <a:extLst>
              <a:ext uri="{FF2B5EF4-FFF2-40B4-BE49-F238E27FC236}">
                <a16:creationId xmlns:a16="http://schemas.microsoft.com/office/drawing/2014/main" id="{6690A76B-CF12-4559-8384-0DD790E32016}"/>
              </a:ext>
            </a:extLst>
          </p:cNvPr>
          <p:cNvPicPr>
            <a:picLocks noGrp="1" noChangeAspect="1"/>
          </p:cNvPicPr>
          <p:nvPr>
            <p:ph idx="1"/>
          </p:nvPr>
        </p:nvPicPr>
        <p:blipFill>
          <a:blip r:embed="rId2"/>
          <a:stretch>
            <a:fillRect/>
          </a:stretch>
        </p:blipFill>
        <p:spPr>
          <a:xfrm>
            <a:off x="4206076" y="2083936"/>
            <a:ext cx="3779848" cy="3834716"/>
          </a:xfrm>
          <a:prstGeom prst="rect">
            <a:avLst/>
          </a:prstGeom>
        </p:spPr>
      </p:pic>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3"/>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43067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Hazard &amp; Risk</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lstStyle/>
          <a:p>
            <a:r>
              <a:rPr lang="en-GB" dirty="0"/>
              <a:t>A hazard is something with the potential to cause harm. </a:t>
            </a:r>
          </a:p>
          <a:p>
            <a:r>
              <a:rPr lang="en-GB" dirty="0"/>
              <a:t>Risk is the likelihood that a harmful consequence (death, injury or illness) might result when exposed to the hazard. </a:t>
            </a:r>
          </a:p>
          <a:p>
            <a:r>
              <a:rPr lang="en-GB" dirty="0"/>
              <a:t>Our goal is to eliminate the hazard</a:t>
            </a:r>
          </a:p>
          <a:p>
            <a:r>
              <a:rPr lang="en-GB" dirty="0"/>
              <a:t>If we can’t eliminate the hazard we control the hazard using the hierarchy of control</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173818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2D29-E7DD-457A-89CB-8E2DF8C8ABFB}"/>
              </a:ext>
            </a:extLst>
          </p:cNvPr>
          <p:cNvSpPr>
            <a:spLocks noGrp="1"/>
          </p:cNvSpPr>
          <p:nvPr>
            <p:ph type="title"/>
          </p:nvPr>
        </p:nvSpPr>
        <p:spPr/>
        <p:txBody>
          <a:bodyPr/>
          <a:lstStyle/>
          <a:p>
            <a:r>
              <a:rPr lang="en-AU" dirty="0"/>
              <a:t>Hierarchy of Control </a:t>
            </a:r>
          </a:p>
        </p:txBody>
      </p:sp>
      <p:sp>
        <p:nvSpPr>
          <p:cNvPr id="3" name="Content Placeholder 2">
            <a:extLst>
              <a:ext uri="{FF2B5EF4-FFF2-40B4-BE49-F238E27FC236}">
                <a16:creationId xmlns:a16="http://schemas.microsoft.com/office/drawing/2014/main" id="{41850A74-13E0-4AD4-B34C-E05C3855407F}"/>
              </a:ext>
            </a:extLst>
          </p:cNvPr>
          <p:cNvSpPr>
            <a:spLocks noGrp="1"/>
          </p:cNvSpPr>
          <p:nvPr>
            <p:ph idx="1"/>
          </p:nvPr>
        </p:nvSpPr>
        <p:spPr/>
        <p:txBody>
          <a:bodyPr>
            <a:normAutofit fontScale="85000" lnSpcReduction="20000"/>
          </a:bodyPr>
          <a:lstStyle/>
          <a:p>
            <a:r>
              <a:rPr lang="en-GB" dirty="0"/>
              <a:t>1. Elimination</a:t>
            </a:r>
            <a:br>
              <a:rPr lang="en-GB" dirty="0"/>
            </a:br>
            <a:r>
              <a:rPr lang="en-GB" dirty="0"/>
              <a:t>The most desirable option- If you eliminate a hazard you completely eliminate the associated risk.</a:t>
            </a:r>
          </a:p>
          <a:p>
            <a:r>
              <a:rPr lang="en-GB" dirty="0"/>
              <a:t>2. Substitution You can substitute something else (a substance or a process) that has less potential to cause injury.</a:t>
            </a:r>
          </a:p>
          <a:p>
            <a:r>
              <a:rPr lang="en-GB" dirty="0"/>
              <a:t>3. Isolation/engineering You can make a structural change to the work environment or work process to interrupt the path between the worker and the risk.</a:t>
            </a:r>
          </a:p>
          <a:p>
            <a:r>
              <a:rPr lang="en-GB" dirty="0"/>
              <a:t>4. Administrative You may be able to reduce risk by upgrading training, changing rosters or other administrative actions.</a:t>
            </a:r>
          </a:p>
          <a:p>
            <a:r>
              <a:rPr lang="en-GB" dirty="0"/>
              <a:t>5. Personal protective equipment</a:t>
            </a:r>
            <a:br>
              <a:rPr lang="en-GB" dirty="0"/>
            </a:br>
            <a:r>
              <a:rPr lang="en-GB" dirty="0"/>
              <a:t>The least desirable option- When you can't reduce the risk of injury in any other way, use personal protective equipment (gloves, goggles, etc.) as a last resort.</a:t>
            </a:r>
          </a:p>
          <a:p>
            <a:endParaRPr lang="en-AU" dirty="0"/>
          </a:p>
        </p:txBody>
      </p:sp>
      <p:pic>
        <p:nvPicPr>
          <p:cNvPr id="5" name="Picture 4">
            <a:extLst>
              <a:ext uri="{FF2B5EF4-FFF2-40B4-BE49-F238E27FC236}">
                <a16:creationId xmlns:a16="http://schemas.microsoft.com/office/drawing/2014/main" id="{3BD19E3D-C3B6-4AD7-8057-5B1BC85EB7C7}"/>
              </a:ext>
            </a:extLst>
          </p:cNvPr>
          <p:cNvPicPr>
            <a:picLocks noChangeAspect="1"/>
          </p:cNvPicPr>
          <p:nvPr/>
        </p:nvPicPr>
        <p:blipFill>
          <a:blip r:embed="rId2"/>
          <a:stretch>
            <a:fillRect/>
          </a:stretch>
        </p:blipFill>
        <p:spPr>
          <a:xfrm>
            <a:off x="8749767" y="263405"/>
            <a:ext cx="3113705" cy="996501"/>
          </a:xfrm>
          <a:prstGeom prst="rect">
            <a:avLst/>
          </a:prstGeom>
        </p:spPr>
      </p:pic>
    </p:spTree>
    <p:extLst>
      <p:ext uri="{BB962C8B-B14F-4D97-AF65-F5344CB8AC3E}">
        <p14:creationId xmlns:p14="http://schemas.microsoft.com/office/powerpoint/2010/main" val="611698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2086</Words>
  <Application>Microsoft Office PowerPoint</Application>
  <PresentationFormat>Widescreen</PresentationFormat>
  <Paragraphs>165</Paragraphs>
  <Slides>42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7" baseType="lpstr">
      <vt:lpstr>Arial</vt:lpstr>
      <vt:lpstr>Calibri</vt:lpstr>
      <vt:lpstr>Calibri Light</vt:lpstr>
      <vt:lpstr>Office Theme</vt:lpstr>
      <vt:lpstr>Microsoft Word Document</vt:lpstr>
      <vt:lpstr>GENERAL INDUCTION</vt:lpstr>
      <vt:lpstr>Induction</vt:lpstr>
      <vt:lpstr>Who we are and what we do</vt:lpstr>
      <vt:lpstr>ISO Certification</vt:lpstr>
      <vt:lpstr>Company Polices </vt:lpstr>
      <vt:lpstr>Obligations </vt:lpstr>
      <vt:lpstr>Risk Management</vt:lpstr>
      <vt:lpstr>Hazard &amp; Risk</vt:lpstr>
      <vt:lpstr>Hierarchy of Control </vt:lpstr>
      <vt:lpstr>Risk Assessments (RA) / JSA’s / SWEMS</vt:lpstr>
      <vt:lpstr>Plant &amp; Equipment</vt:lpstr>
      <vt:lpstr>Operation of Equipment</vt:lpstr>
      <vt:lpstr>Pre-starts/Daily Checks</vt:lpstr>
      <vt:lpstr>Consultation</vt:lpstr>
      <vt:lpstr>Personal Protective Equipment</vt:lpstr>
      <vt:lpstr>Electrical Equipment</vt:lpstr>
      <vt:lpstr>Hazardous Substances</vt:lpstr>
      <vt:lpstr>Manual Handling</vt:lpstr>
      <vt:lpstr>Working at Heights</vt:lpstr>
      <vt:lpstr>Confine Space</vt:lpstr>
      <vt:lpstr>Working Alone</vt:lpstr>
      <vt:lpstr>Working Environments </vt:lpstr>
      <vt:lpstr>Site Specific Inductions</vt:lpstr>
      <vt:lpstr>Uniforms</vt:lpstr>
      <vt:lpstr>Injuries &amp; First Aid</vt:lpstr>
      <vt:lpstr>Fit For Duty</vt:lpstr>
      <vt:lpstr>Drugs &amp; Alcohol</vt:lpstr>
      <vt:lpstr>Rehabilitation</vt:lpstr>
      <vt:lpstr>Reporting Process</vt:lpstr>
      <vt:lpstr>Notifiable Events</vt:lpstr>
      <vt:lpstr>Safety Breaches</vt:lpstr>
      <vt:lpstr>Company Vehicles</vt:lpstr>
      <vt:lpstr>Personal Items &amp; Tools</vt:lpstr>
      <vt:lpstr>Smoking</vt:lpstr>
      <vt:lpstr>Harassment</vt:lpstr>
      <vt:lpstr>Emergency</vt:lpstr>
      <vt:lpstr>Fire Extinguishers</vt:lpstr>
      <vt:lpstr>Job Dockets and Paperwork</vt:lpstr>
      <vt:lpstr>Tag out &amp; Lock out</vt:lpstr>
      <vt:lpstr>Housekeeping</vt:lpstr>
      <vt:lpstr>Do the right thing</vt:lpstr>
      <vt:lpstr>Questionnaire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Presentation</dc:title>
  <dc:creator>Aaron Brown</dc:creator>
  <cp:lastModifiedBy>Aaron Brown</cp:lastModifiedBy>
  <cp:revision>41</cp:revision>
  <dcterms:created xsi:type="dcterms:W3CDTF">2018-06-18T07:42:10Z</dcterms:created>
  <dcterms:modified xsi:type="dcterms:W3CDTF">2022-03-25T00:28:32Z</dcterms:modified>
</cp:coreProperties>
</file>